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640080"/>
            <a:ext cx="126609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468880"/>
            <a:ext cx="105156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200" b="1">
                <a:solidFill>
                  <a:srgbClr val="0A0A0A"/>
                </a:solidFill>
                <a:latin typeface="Helvetica"/>
              </a:rPr>
              <a:t>An agent on your morning shift.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515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0">
                <a:solidFill>
                  <a:srgbClr val="525252"/>
                </a:solidFill>
                <a:latin typeface="Helvetica"/>
              </a:rPr>
              <a:t>Pickle Jar Partners + Duvo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A3A3A3"/>
                </a:solidFill>
                <a:latin typeface="Helvetica"/>
              </a:rPr>
              <a:t>Lukas Benes  · 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10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9144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A0A0A"/>
                </a:solidFill>
                <a:latin typeface="Helvetica"/>
              </a:rPr>
              <a:t>01  ·  Source — never miss a deal in your mandate.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5544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Two ship-ready next agents on top of the morning sweep.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94560"/>
            <a:ext cx="5577840" cy="4114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194560"/>
            <a:ext cx="557784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Every newsletter, not just Pro Rata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71800"/>
            <a:ext cx="50292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Same skill, same matching, same drafts — multiple sources rolled into one morning brief.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7240" y="3977640"/>
            <a:ext cx="228600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069079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INPUT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343400"/>
            <a:ext cx="2011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Pro Rata  ·  Strictly VC  ·  Term Sheet
PitchBook Daily  ·  Axios Pro Deals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45720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CA8A04"/>
                </a:solidFill>
                <a:latin typeface="Helvetica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29000" y="3977640"/>
            <a:ext cx="237744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66160" y="4069079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OUTPUT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6160" y="4343400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One unified brief. Drafts deduped across sources.
Each mention tagged with which newsletter caught it.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5321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A0A0A"/>
                </a:solidFill>
                <a:latin typeface="Helvetica"/>
              </a:rPr>
              <a:t>Why it matters: </a:t>
            </a:r>
          </a:p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PJP doesn't read four newsletters in the morning. The agent does.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2194560"/>
            <a:ext cx="5577840" cy="4114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2194560"/>
            <a:ext cx="557784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Inbound deck triage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971800"/>
            <a:ext cx="50292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Founder pitch decks land in inbox. The agent reads them, scores against your thesis, drafts a response.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537960" y="3977640"/>
            <a:ext cx="228600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75120" y="4069079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INPUT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4343400"/>
            <a:ext cx="2011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PDF / Google Slides decks forwarded to a watched email
or dropped in a shared folder.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45720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CA8A04"/>
                </a:solidFill>
                <a:latin typeface="Helvetica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89720" y="3977640"/>
            <a:ext cx="237744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26880" y="4069079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OUTPUT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26880" y="4343400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Thesis-fit score (1–10), one-paragraph reason, draft reply
(pass / pursue / 30-min call) routed to the partner of record.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37960" y="55321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A0A0A"/>
                </a:solidFill>
                <a:latin typeface="Helvetica"/>
              </a:rPr>
              <a:t>Why it matters: </a:t>
            </a:r>
          </a:p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Most inbound is not for you. Triage so partners only see the top 20%.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11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9144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A0A0A"/>
                </a:solidFill>
                <a:latin typeface="Helvetica"/>
              </a:rPr>
              <a:t>02  ·  Evaluate — make the right call, faster.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5544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Two ship-ready next agents that compress the time from first call to investment decision.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94560"/>
            <a:ext cx="5577840" cy="4114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194560"/>
            <a:ext cx="557784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Pitch call notes, structured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971800"/>
            <a:ext cx="50292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Capture the founder call. Land a structured note in the partner's hands by the time the call ends.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77240" y="3977640"/>
            <a:ext cx="228600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069079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INPUT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343400"/>
            <a:ext cx="2011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Audio of the call (or live transcript via Zoom / Meet / Teams).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08960" y="45720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CA8A04"/>
                </a:solidFill>
                <a:latin typeface="Helvetica"/>
              </a:rPr>
              <a:t>→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29000" y="3977640"/>
            <a:ext cx="237744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66160" y="4069079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OUTPUT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6160" y="4343400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Structured note: team, market, traction, ask, red flags.
Auto-populates the IC memo template.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5321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A0A0A"/>
                </a:solidFill>
                <a:latin typeface="Helvetica"/>
              </a:rPr>
              <a:t>Why it matters: </a:t>
            </a:r>
          </a:p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Right now partners take notes and re-type them later — or don't.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2194560"/>
            <a:ext cx="5577840" cy="4114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63640" y="2194560"/>
            <a:ext cx="557784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37960" y="242316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Pitch deck  →  IC memo draft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971800"/>
            <a:ext cx="50292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From a deck and a call note to a 70% IC memo. The partner refines instead of starting from blank.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537960" y="3977640"/>
            <a:ext cx="228600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75120" y="4069079"/>
            <a:ext cx="20116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INPUT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4343400"/>
            <a:ext cx="2011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Founder's pitch deck PDF  ·  call notes  ·  public data
(LinkedIn, Crunchbase, news)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457200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1">
                <a:solidFill>
                  <a:srgbClr val="CA8A04"/>
                </a:solidFill>
                <a:latin typeface="Helvetica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89720" y="3977640"/>
            <a:ext cx="2377440" cy="132588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326880" y="4069079"/>
            <a:ext cx="2103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A8A04"/>
                </a:solidFill>
                <a:latin typeface="Helvetica"/>
              </a:rPr>
              <a:t>OUTPUT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26880" y="4343400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0A0A0A"/>
                </a:solidFill>
                <a:latin typeface="Helvetica"/>
              </a:rPr>
              <a:t>70% draft of an IC memo: thesis fit, market sizing,
team check, comparable rounds, risks, recommendation.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37960" y="55321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1">
                <a:solidFill>
                  <a:srgbClr val="0A0A0A"/>
                </a:solidFill>
                <a:latin typeface="Helvetica"/>
              </a:rPr>
              <a:t>Why it matters: </a:t>
            </a:r>
          </a:p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An IC memo today is 4–6 hours of writing. Drafted version: 1 hour of editing.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uvo_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640080"/>
            <a:ext cx="1371600" cy="5943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2286000"/>
            <a:ext cx="105156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Helvetica"/>
              </a:rPr>
              <a:t>We don't pitch a platform.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566160"/>
            <a:ext cx="105156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ACC15"/>
                </a:solidFill>
                <a:latin typeface="Helvetica"/>
              </a:rPr>
              <a:t>We deliver a teammate.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0350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A3A3A3"/>
                </a:solidFill>
                <a:latin typeface="Helvetica"/>
              </a:rPr>
              <a:t>Lukas Benes  ·  May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2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0A0A0A"/>
                </a:solidFill>
                <a:latin typeface="Helvetica"/>
              </a:rPr>
              <a:t>Four partners. One office manager. No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0116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525252"/>
                </a:solidFill>
                <a:latin typeface="Helvetica"/>
              </a:rPr>
              <a:t>PJP — investors, not technologists. Lean by choice.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926080"/>
            <a:ext cx="3657600" cy="283464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3291840"/>
            <a:ext cx="3108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"I'd love to get my mornings back."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47548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On the time the team spends scanning newsletters and cross-referencing the CRM.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43400" y="2926080"/>
            <a:ext cx="3657600" cy="283464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17720" y="3291840"/>
            <a:ext cx="3108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"We track everything in Google Sheets."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17720" y="47548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Their CRM is a 15-row spreadsheet. They run lean on purpose.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83880" y="2926080"/>
            <a:ext cx="3657600" cy="2834640"/>
          </a:xfrm>
          <a:prstGeom prst="roundRect">
            <a:avLst>
              <a:gd name="adj" fmla="val 5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58200" y="3291840"/>
            <a:ext cx="31089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0A0A0A"/>
                </a:solidFill>
                <a:latin typeface="Helvetica"/>
              </a:rPr>
              <a:t>"We don't have IT — we figure it out ourselves."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58200" y="47548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Anything they adopt has to fit into the day. No training. No manual.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3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0A0A0A"/>
                </a:solidFill>
                <a:latin typeface="Helvetica"/>
              </a:rPr>
              <a:t>Their investment thesis, on one page.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9659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Drafted as pjp_thesis.md — partner-readable, partner-editable. The agent reads it on every run.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697480"/>
            <a:ext cx="3657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54864" cy="182880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9260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STAGE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29184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A0A0A"/>
                </a:solidFill>
                <a:latin typeface="Helvetica"/>
              </a:rPr>
              <a:t>Series B – Series 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84048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Growth-stage. After PMF, before late-stage IPO crossover.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2697480"/>
            <a:ext cx="3657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43400" y="2697480"/>
            <a:ext cx="54864" cy="182880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17720" y="29260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PRIORITY SECTORS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329184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A0A0A"/>
                </a:solidFill>
                <a:latin typeface="Helvetica"/>
              </a:rPr>
              <a:t>B2B SaaS  ·  Fintech  ·  AI infra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7720" y="384048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Core conviction. Ramp, Stripe, Plaid, Figma, Scale AI as references.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83880" y="2697480"/>
            <a:ext cx="3657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0" y="2697480"/>
            <a:ext cx="54864" cy="182880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58200" y="29260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ADJACENT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329184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A0A0A"/>
                </a:solidFill>
                <a:latin typeface="Helvetica"/>
              </a:rPr>
              <a:t>DevTools  ·  Data infra  ·  HR-tech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58200" y="3840480"/>
            <a:ext cx="310896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Higher bar, narrower exposure.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2920" y="4617720"/>
            <a:ext cx="5577840" cy="15544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02920" y="4617720"/>
            <a:ext cx="54864" cy="155448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48463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AVOID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521208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A0A0A"/>
                </a:solidFill>
                <a:latin typeface="Helvetica"/>
              </a:rPr>
              <a:t>Consumer  ·  Crypto  ·  Biotech  ·  Hardware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57607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Wrong domain expertise. Different time horizons.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63640" y="4617720"/>
            <a:ext cx="5577840" cy="15544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63640" y="4617720"/>
            <a:ext cx="54864" cy="155448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537960" y="48463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GEOGRAPHY  ·  CHECK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37960" y="521208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0A0A0A"/>
                </a:solidFill>
                <a:latin typeface="Helvetica"/>
              </a:rPr>
              <a:t>US + Western Europe  ·  $10–30M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37960" y="576072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Lead or co-lead at B/C; follow-on D/E.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920" y="6355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0">
                <a:solidFill>
                  <a:srgbClr val="A3A3A3"/>
                </a:solidFill>
                <a:latin typeface="Helvetica"/>
              </a:rPr>
              <a:t>This is the version we drafted. Partners would refine it before go-live — see slide 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4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0A0A0A"/>
                </a:solidFill>
                <a:latin typeface="Helvetica"/>
              </a:rPr>
              <a:t>What an unautomated morning quietly costs.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9659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Illustrative — three of seventeen companies in a representative Pro Rata issue. Each maps to a PJP CRM contact.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60604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606040"/>
            <a:ext cx="365760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926080"/>
            <a:ext cx="310896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A0A0A"/>
                </a:solidFill>
                <a:latin typeface="Helvetica"/>
              </a:rPr>
              <a:t>Portfolio company raises $200M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8404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8A04"/>
                </a:solidFill>
                <a:latin typeface="Helvetica"/>
              </a:rPr>
              <a:t>Maps to: Priya Sharma · Portfolio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429768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Without an agent, this often slips past in the first hour. By the time a partner notices, the round is yesterday's news.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260604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43400" y="2606040"/>
            <a:ext cx="365760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17720" y="2926080"/>
            <a:ext cx="310896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A0A0A"/>
                </a:solidFill>
                <a:latin typeface="Helvetica"/>
              </a:rPr>
              <a:t>Portfolio company makes a strategic acquisition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38404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8A04"/>
                </a:solidFill>
                <a:latin typeface="Helvetica"/>
              </a:rPr>
              <a:t>Maps to: Sarah Chen · Portfolio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7720" y="429768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First-to-congratulate matters in a relationship business. By 10am another VC has already sent the note.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83880" y="2606040"/>
            <a:ext cx="3657600" cy="3200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83880" y="2606040"/>
            <a:ext cx="3657600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58200" y="2926080"/>
            <a:ext cx="310896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0A0A0A"/>
                </a:solidFill>
                <a:latin typeface="Helvetica"/>
              </a:rPr>
              <a:t>Portfolio contact is promoted (the contact IS the news)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384048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8A04"/>
                </a:solidFill>
                <a:latin typeface="Helvetica"/>
              </a:rPr>
              <a:t>Maps to: David Kim · Portfolio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58200" y="429768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The most important note of the year goes unsent. Relationship debt accrues silently.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59893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Time savings are countable. Relationship damage compounds quietly.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5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0A0A0A"/>
                </a:solidFill>
                <a:latin typeface="Helvetica"/>
              </a:rPr>
              <a:t>12 work-weeks of partner time. Per year.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0116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525252"/>
                </a:solidFill>
                <a:latin typeface="Helvetica"/>
              </a:rPr>
              <a:t>Run as a team activity at PJP — one or two scan, then distribute drafts.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800" b="1">
                <a:solidFill>
                  <a:srgbClr val="0A0A0A"/>
                </a:solidFill>
                <a:latin typeface="Helvetica"/>
              </a:rPr>
              <a:t>90 min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3280" y="297180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across the team, every morning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42900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800" b="1">
                <a:solidFill>
                  <a:srgbClr val="0A0A0A"/>
                </a:solidFill>
                <a:latin typeface="Helvetica"/>
              </a:rPr>
              <a:t>× 250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3280" y="34747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working days a year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93192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800" b="1">
                <a:solidFill>
                  <a:srgbClr val="0A0A0A"/>
                </a:solidFill>
                <a:latin typeface="Helvetica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3977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/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43484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2200" b="1">
                <a:solidFill>
                  <a:srgbClr val="CA8A04"/>
                </a:solidFill>
                <a:latin typeface="Helvetica"/>
              </a:rPr>
              <a:t>≈ 500 hours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448056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of partner-grade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4937760"/>
            <a:ext cx="23774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2200" b="1">
                <a:solidFill>
                  <a:srgbClr val="CA8A04"/>
                </a:solidFill>
                <a:latin typeface="Helvetica"/>
              </a:rPr>
              <a:t>≈ 12 work-weeks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83280" y="49834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back, every year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98079" y="2926080"/>
            <a:ext cx="4251960" cy="2606040"/>
          </a:xfrm>
          <a:prstGeom prst="roundRect">
            <a:avLst>
              <a:gd name="adj" fmla="val 4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0" y="31089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A8A04"/>
                </a:solidFill>
                <a:latin typeface="Helvetica"/>
              </a:rPr>
              <a:t>WHAT YOU'D DO WITH THE TIME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0" y="35204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A0A0A"/>
                </a:solidFill>
                <a:latin typeface="Helvetica"/>
              </a:rPr>
              <a:t>•  Two more founder calls per partner per week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40690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A0A0A"/>
                </a:solidFill>
                <a:latin typeface="Helvetica"/>
              </a:rPr>
              <a:t>•  One deeper portfolio touch every cycle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61772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0A0A0A"/>
                </a:solidFill>
                <a:latin typeface="Helvetica"/>
              </a:rPr>
              <a:t>•  Longer board prep when it matters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0A0A0A"/>
                </a:solidFill>
                <a:latin typeface="Helvetica"/>
              </a:rPr>
              <a:t>6 / 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DEMO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400" b="1">
                <a:solidFill>
                  <a:srgbClr val="0A0A0A"/>
                </a:solidFill>
                <a:latin typeface="Helvetica"/>
              </a:rPr>
              <a:t>Let's open the live run together.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57200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0A0A0A"/>
                </a:solidFill>
                <a:latin typeface="Helvetica"/>
              </a:rPr>
              <a:t>Real CRM. Real Pro Rata. Real drafts in your inbox.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0350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0A0A0A"/>
                </a:solidFill>
                <a:latin typeface="Monaco"/>
              </a:rPr>
              <a:t>app.duvo.ai/agent/7575974c-fb23-4b54-8c15-ed8595b7c5f3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7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A0A0A"/>
                </a:solidFill>
                <a:latin typeface="Helvetica"/>
              </a:rPr>
              <a:t>Why this still works in year two.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2920" y="2148840"/>
            <a:ext cx="6858000" cy="868680"/>
          </a:xfrm>
          <a:prstGeom prst="roundRect">
            <a:avLst>
              <a:gd name="adj" fmla="val 4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313432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CA8A04"/>
                </a:solidFill>
                <a:latin typeface="Helvetica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286000"/>
            <a:ext cx="5852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Matching is a rule, not an LLM.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65176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LLMs hallucinate matches. Determinism is worth the brittleness — better to miss than to misroute.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02920" y="3108960"/>
            <a:ext cx="6858000" cy="868680"/>
          </a:xfrm>
          <a:prstGeom prst="roundRect">
            <a:avLst>
              <a:gd name="adj" fmla="val 4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273552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CA8A04"/>
                </a:solidFill>
                <a:latin typeface="Helvetica"/>
              </a:rP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246120"/>
            <a:ext cx="5852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Skill + thesis are partner-editable.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61188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Partners edit one markdown file when their thinking shifts. The agent picks it up the next morning.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02920" y="4069080"/>
            <a:ext cx="6858000" cy="868680"/>
          </a:xfrm>
          <a:prstGeom prst="roundRect">
            <a:avLst>
              <a:gd name="adj" fmla="val 4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4233672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CA8A04"/>
                </a:solidFill>
                <a:latin typeface="Helvetica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4206240"/>
            <a:ext cx="5852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Drafts only, never auto-send.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457200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Worst case is a partner deletes a draft. We never trade a relationship for a click saved.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589520" y="2148840"/>
            <a:ext cx="4114800" cy="3383280"/>
          </a:xfrm>
          <a:prstGeom prst="roundRect">
            <a:avLst>
              <a:gd name="adj" fmla="val 4000"/>
            </a:avLst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863840" y="23317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FACC15"/>
                </a:solidFill>
                <a:latin typeface="Helvetica"/>
              </a:rPr>
              <a:t>THE ITERATION LOOP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63840" y="2743200"/>
            <a:ext cx="3657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Helvetica"/>
              </a:rPr>
              <a:t>Ship  →  Look  →  Tighten  →  Re-ship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63840" y="3520440"/>
            <a:ext cx="36576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Helvetica"/>
              </a:rPr>
              <a:t>First run had em-dashes everywhere and no real CTAs. </a:t>
            </a:r>
          </a:p>
          <a:p>
            <a:pPr algn="l"/>
            <a:r>
              <a:rPr sz="1200" b="1">
                <a:solidFill>
                  <a:srgbClr val="FACC15"/>
                </a:solidFill>
                <a:latin typeface="Helvetica"/>
              </a:rPr>
              <a:t>30 minutes of skill iteration. No code. No SOP rewrite. No rebuild.</a:t>
            </a:r>
          </a:p>
          <a:p>
            <a:pPr algn="l"/>
            <a:r>
              <a:rPr sz="1200" b="0">
                <a:solidFill>
                  <a:srgbClr val="FFFFFF"/>
                </a:solidFill>
                <a:latin typeface="Helvetica"/>
              </a:rPr>
              <a:t>
Same iteration on Zapier or n8n is a multi-day rebuild. That's the moat.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585216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525252"/>
                </a:solidFill>
                <a:latin typeface="Helvetica"/>
              </a:rPr>
              <a:t>The skill is the product. The SOP is the workflow. The thesis is the strategy.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8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0972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0A0A0A"/>
                </a:solidFill>
                <a:latin typeface="Helvetica"/>
              </a:rPr>
              <a:t>Before go-live, we need to align on five things.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0116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What we built is a starting point. PJP signs off on these decisions, not us.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606040"/>
            <a:ext cx="11155680" cy="713232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606040"/>
            <a:ext cx="54864" cy="71323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72491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Thesis sign-off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2743200"/>
            <a:ext cx="768096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The pjp_thesis.md we drafted needs partner review. Stage range, sector priorities, geography, scoring rubric — all editable. Whatever you finalize is what the agent reads tomorrow.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20" y="3383280"/>
            <a:ext cx="11155680" cy="713232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" y="3383280"/>
            <a:ext cx="54864" cy="71323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7240" y="350215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Brief recipients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3520440"/>
            <a:ext cx="768096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Who gets the morning email? All four partners + office manager? One partner-of-record who triages and forwards? Different people for different days?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4160520"/>
            <a:ext cx="11155680" cy="713232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4160520"/>
            <a:ext cx="54864" cy="71323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427939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Where drafts land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80" y="4297680"/>
            <a:ext cx="768096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Default is straight into your Gmail Drafts folder. Alternatives: a Duvo space, a shared Notion page, or a Slack channel. Drafts are always also saved in the workspace audit log either way.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4937760"/>
            <a:ext cx="11155680" cy="713232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4937760"/>
            <a:ext cx="54864" cy="71323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05663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Cadence and timing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5074920"/>
            <a:ext cx="768096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8:30am, weekdays only? Skip Czech / US holidays? What happens on a quiet Pro Rata day, or when Dan Primack takes a week off?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02920" y="5715000"/>
            <a:ext cx="11155680" cy="713232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02920" y="5715000"/>
            <a:ext cx="54864" cy="713232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77240" y="5833872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0A0A0A"/>
                </a:solidFill>
                <a:latin typeface="Helvetica"/>
              </a:rPr>
              <a:t>Newsletter sources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40480" y="5852160"/>
            <a:ext cx="768096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525252"/>
                </a:solidFill>
                <a:latin typeface="Helvetica"/>
              </a:rPr>
              <a:t>Just Pro Rata to start, or layer in Strictly VC, Term Sheet, PitchBook Daily on day one? The skill handles multiple sources without a redesign.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uvo_wordmark_d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320040"/>
            <a:ext cx="675249" cy="2926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0" y="6565392"/>
            <a:ext cx="640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A3A3A3"/>
                </a:solidFill>
                <a:latin typeface="Helvetica"/>
              </a:rPr>
              <a:t>9 /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9144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0A0A0A"/>
                </a:solidFill>
                <a:latin typeface="Helvetica"/>
              </a:rPr>
              <a:t>From one morning agent to a VC operating system.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554480"/>
            <a:ext cx="109728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525252"/>
                </a:solidFill>
                <a:latin typeface="Helvetica"/>
              </a:rPr>
              <a:t>Don't miss a deal in your mandate. Evaluate faster. Close faster. Report better.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94560"/>
            <a:ext cx="2807208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2194560"/>
            <a:ext cx="280720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377440"/>
            <a:ext cx="244144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01  ·  SOURCE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743200"/>
            <a:ext cx="244144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Don't miss a deal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" y="3337560"/>
            <a:ext cx="2532888" cy="411480"/>
          </a:xfrm>
          <a:prstGeom prst="roundRect">
            <a:avLst>
              <a:gd name="adj" fmla="val 40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340156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✓  Newsletter sweep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90448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Inbound deck triage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40740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Industry &amp; competitor map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491032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LinkedIn signal monitor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41324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Cold-outreach drafter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64991" y="2194560"/>
            <a:ext cx="2807208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364991" y="2194560"/>
            <a:ext cx="280720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593591" y="2377440"/>
            <a:ext cx="244144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02  ·  EVALUATE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93591" y="2743200"/>
            <a:ext cx="244144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Faster diligence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47871" y="3337560"/>
            <a:ext cx="2532888" cy="411480"/>
          </a:xfrm>
          <a:prstGeom prst="roundRect">
            <a:avLst>
              <a:gd name="adj" fmla="val 40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85031" y="340156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✓  Thesis-fit scorer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85031" y="390448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Memo augmenter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85031" y="440740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Diligence checklist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85031" y="491032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Reference-call notes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85031" y="541324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Comparable round analysis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27064" y="2194560"/>
            <a:ext cx="2807208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6227064" y="2194560"/>
            <a:ext cx="280720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55664" y="2377440"/>
            <a:ext cx="244144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03  ·  CLOSE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55664" y="2743200"/>
            <a:ext cx="244144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Faster decisions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47104" y="340156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Term sheet drafter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47104" y="390448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Round structure modeler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547104" y="440740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Side-letter comparison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47104" y="491032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Cap table reconciler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089136" y="2194560"/>
            <a:ext cx="2807208" cy="41148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9525">
            <a:solidFill>
              <a:srgbClr val="E5E5E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9089136" y="2194560"/>
            <a:ext cx="2807208" cy="54864"/>
          </a:xfrm>
          <a:prstGeom prst="rect">
            <a:avLst/>
          </a:prstGeom>
          <a:solidFill>
            <a:srgbClr val="FACC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317736" y="2377440"/>
            <a:ext cx="244144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04  ·  REPORT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317736" y="2743200"/>
            <a:ext cx="2441448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Better LPs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409176" y="340156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Portfolio weekly digest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409176" y="390448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LP quarterly letter drafter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409176" y="440740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525252"/>
                </a:solidFill>
                <a:latin typeface="Helvetica"/>
              </a:rPr>
              <a:t>•  IR response drafter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9272016" y="4846320"/>
            <a:ext cx="2532888" cy="411480"/>
          </a:xfrm>
          <a:prstGeom prst="roundRect">
            <a:avLst>
              <a:gd name="adj" fmla="val 40000"/>
            </a:avLst>
          </a:prstGeom>
          <a:solidFill>
            <a:srgbClr val="FEF9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9409176" y="4910328"/>
            <a:ext cx="2258568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0A0A0A"/>
                </a:solidFill>
                <a:latin typeface="Helvetica"/>
              </a:rPr>
              <a:t>✓  Audit-ready run logs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2920" y="6400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8A04"/>
                </a:solidFill>
                <a:latin typeface="Helvetica"/>
              </a:rPr>
              <a:t>✓  </a:t>
            </a:r>
          </a:p>
          <a:p>
            <a:pPr algn="l"/>
            <a:r>
              <a:rPr sz="1200" b="0">
                <a:solidFill>
                  <a:srgbClr val="0A0A0A"/>
                </a:solidFill>
                <a:latin typeface="Helvetica"/>
              </a:rPr>
              <a:t>Built and live for PJP this week.   </a:t>
            </a:r>
          </a:p>
          <a:p>
            <a:pPr algn="l"/>
            <a:r>
              <a:rPr sz="1200" b="0">
                <a:solidFill>
                  <a:srgbClr val="525252"/>
                </a:solidFill>
                <a:latin typeface="Helvetica"/>
              </a:rPr>
              <a:t>All others: same skill family, weeks not months to ship.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